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351" r:id="rId3"/>
    <p:sldId id="369" r:id="rId4"/>
    <p:sldId id="383" r:id="rId5"/>
    <p:sldId id="384" r:id="rId6"/>
    <p:sldId id="387" r:id="rId7"/>
    <p:sldId id="385" r:id="rId8"/>
    <p:sldId id="386" r:id="rId9"/>
    <p:sldId id="389" r:id="rId10"/>
    <p:sldId id="392" r:id="rId11"/>
    <p:sldId id="391" r:id="rId12"/>
    <p:sldId id="390" r:id="rId13"/>
    <p:sldId id="393" r:id="rId14"/>
    <p:sldId id="394" r:id="rId15"/>
  </p:sldIdLst>
  <p:sldSz cx="13004800" cy="9753600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1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19A07"/>
    <a:srgbClr val="0E205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660"/>
  </p:normalViewPr>
  <p:slideViewPr>
    <p:cSldViewPr>
      <p:cViewPr varScale="1">
        <p:scale>
          <a:sx n="75" d="100"/>
          <a:sy n="75" d="100"/>
        </p:scale>
        <p:origin x="834" y="-36"/>
      </p:cViewPr>
      <p:guideLst>
        <p:guide orient="horz" pos="3072"/>
        <p:guide pos="41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56" y="-77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3C311E69-F3FA-4536-A155-FF641079163F}" type="datetimeFigureOut">
              <a:rPr lang="en-GB"/>
              <a:pPr>
                <a:defRPr/>
              </a:pPr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2312E00A-2302-46BE-BFC2-43B01D0342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3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193370B6-561C-4130-B7D4-743798609100}" type="datetimeFigureOut">
              <a:rPr lang="en-US"/>
              <a:pPr>
                <a:defRPr/>
              </a:pPr>
              <a:t>5/18/2021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3CA23DF2-9A30-4D5D-A56B-FC5C2436FA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801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977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354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808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418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847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584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953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451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098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4175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93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4968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109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1050" y="63500"/>
            <a:ext cx="2800350" cy="842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"/>
            <a:ext cx="8248650" cy="842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92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3551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586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600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277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289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1376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9296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19050"/>
            <a:ext cx="13055600" cy="97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1900" y="5448300"/>
            <a:ext cx="2514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6400">
          <a:solidFill>
            <a:srgbClr val="29325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ru-RU" smtClean="0">
                <a:sym typeface="Gill Sans"/>
              </a:rPr>
              <a:t>Second level</a:t>
            </a:r>
          </a:p>
          <a:p>
            <a:pPr lvl="2"/>
            <a:r>
              <a:rPr lang="en-US" altLang="ru-RU" smtClean="0">
                <a:sym typeface="Gill Sans"/>
              </a:rPr>
              <a:t>Third level</a:t>
            </a:r>
          </a:p>
          <a:p>
            <a:pPr lvl="3"/>
            <a:r>
              <a:rPr lang="en-US" altLang="ru-RU" smtClean="0">
                <a:sym typeface="Gill Sans"/>
              </a:rPr>
              <a:t>Fourth level</a:t>
            </a:r>
          </a:p>
          <a:p>
            <a:pPr lvl="4"/>
            <a:r>
              <a:rPr lang="en-US" altLang="ru-RU" smtClean="0">
                <a:sym typeface="Gill Sans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6600" y="63500"/>
            <a:ext cx="10464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Gill Sans"/>
              </a:rPr>
              <a:t>Click to edit Master title style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+mj-lt"/>
          <a:ea typeface="+mj-ea"/>
          <a:cs typeface="+mj-cs"/>
          <a:sym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D1C46D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rgbClr val="29325C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www.jorc.org/" TargetMode="External"/><Relationship Id="rId7" Type="http://schemas.openxmlformats.org/officeDocument/2006/relationships/hyperlink" Target="http://www.percstandard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hyperlink" Target="http://www.cim.org/" TargetMode="Externa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46188" y="5448300"/>
            <a:ext cx="10507662" cy="18764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ru-RU" altLang="ru-RU" sz="4000" b="1" dirty="0" smtClean="0"/>
              <a:t>Кодекс НАЭН: </a:t>
            </a:r>
            <a:r>
              <a:rPr lang="ru-RU" altLang="ru-RU" sz="4000" b="1" dirty="0" smtClean="0"/>
              <a:t>текущий статус и актуализация</a:t>
            </a:r>
            <a:endParaRPr lang="en-US" altLang="ru-RU" sz="4000" dirty="0" smtClean="0"/>
          </a:p>
        </p:txBody>
      </p:sp>
      <p:sp>
        <p:nvSpPr>
          <p:cNvPr id="58371" name="Rectangle 2"/>
          <p:cNvSpPr>
            <a:spLocks/>
          </p:cNvSpPr>
          <p:nvPr/>
        </p:nvSpPr>
        <p:spPr bwMode="auto">
          <a:xfrm>
            <a:off x="0" y="7667665"/>
            <a:ext cx="1300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tx1"/>
                </a:solidFill>
                <a:ea typeface="Gill Sans"/>
                <a:cs typeface="Gill Sans"/>
              </a:rPr>
              <a:t>Олег Ильин</a:t>
            </a:r>
            <a:endParaRPr lang="en-US" altLang="ru-RU" sz="2400" dirty="0" smtClean="0">
              <a:solidFill>
                <a:schemeClr val="tx1"/>
              </a:solidFill>
              <a:ea typeface="Gill Sans"/>
              <a:cs typeface="Gill Sans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ru-RU" sz="1800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ru-RU" sz="1800" dirty="0">
              <a:solidFill>
                <a:schemeClr val="tx1"/>
              </a:solidFill>
              <a:ea typeface="Gill Sans"/>
              <a:cs typeface="Gill Sans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tx1"/>
                </a:solidFill>
                <a:ea typeface="Gill Sans"/>
                <a:cs typeface="Gill Sans"/>
              </a:rPr>
              <a:t>Май</a:t>
            </a:r>
            <a:r>
              <a:rPr lang="en-US" altLang="ru-RU" sz="1800" dirty="0" smtClean="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altLang="ru-RU" sz="1800" dirty="0" smtClean="0">
                <a:solidFill>
                  <a:schemeClr val="tx1"/>
                </a:solidFill>
                <a:ea typeface="Gill Sans"/>
                <a:cs typeface="Gill Sans"/>
              </a:rPr>
              <a:t>20</a:t>
            </a:r>
            <a:r>
              <a:rPr lang="ru-RU" altLang="ru-RU" sz="1800" dirty="0" smtClean="0">
                <a:solidFill>
                  <a:schemeClr val="tx1"/>
                </a:solidFill>
                <a:ea typeface="Gill Sans"/>
                <a:cs typeface="Gill Sans"/>
              </a:rPr>
              <a:t>21</a:t>
            </a:r>
            <a:endParaRPr lang="en-US" altLang="ru-RU" sz="1800" dirty="0">
              <a:solidFill>
                <a:schemeClr val="tx1"/>
              </a:solidFill>
              <a:ea typeface="Gill Sans"/>
              <a:cs typeface="Gill Sans"/>
            </a:endParaRP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794F7BEB-37D1-4C54-A07C-8314B88F72D6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1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5" name="Picture 2" descr="LOGO OER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968" y="7397080"/>
            <a:ext cx="127793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BBDFE71E-8C84-4B1B-A844-021BC213D02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10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 idx="4294967295"/>
          </p:nvPr>
        </p:nvSpPr>
        <p:spPr>
          <a:xfrm>
            <a:off x="1749425" y="0"/>
            <a:ext cx="11255375" cy="1347788"/>
          </a:xfrm>
        </p:spPr>
        <p:txBody>
          <a:bodyPr lIns="50797" tIns="50797" rIns="50797" bIns="50797"/>
          <a:lstStyle/>
          <a:p>
            <a:pPr eaLnBrk="1" hangingPunct="1"/>
            <a:r>
              <a:rPr lang="ru-RU" altLang="ru-RU" sz="4400" b="1" dirty="0" smtClean="0"/>
              <a:t>Что мешает?</a:t>
            </a:r>
            <a:endParaRPr lang="en-GB" altLang="ru-RU" sz="44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17824" y="2068488"/>
            <a:ext cx="102971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Основные факторы, тормозящие широкое внедрение  Кодекса НАЭН в российскую практику </a:t>
            </a:r>
          </a:p>
          <a:p>
            <a:pPr marL="290513" indent="-29051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Крупные компании, использующие такую оценку, не самостоятельны в принятии решений об использовании тех или иных стандартов. Мелкие и средние компании не имеют информации и заинтересованности</a:t>
            </a:r>
          </a:p>
          <a:p>
            <a:pPr marL="290513" indent="-29051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Российские регуляторы и финансовые институты не имеют внутренней нормативной базы и практики  по использованию таких стандартов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17824" y="5668886"/>
            <a:ext cx="10545140" cy="283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Государственные органы по управлению фондом недр не используют международные стандарты в своей деятельности и не способствуют их внедрению </a:t>
            </a:r>
          </a:p>
          <a:p>
            <a:pPr marL="290513" indent="-29051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Несовершенство российских нормативных актов в сфере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недропользования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90513" indent="-29051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Отсутствуют специализированные фондовые площадки для геологоразведочных и горнодобывающих компаний</a:t>
            </a:r>
          </a:p>
          <a:p>
            <a:pPr marL="290513" indent="-290513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Отсутствует как таковой рынок объектов недропользования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ru-RU" sz="24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BBDFE71E-8C84-4B1B-A844-021BC213D02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11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 idx="4294967295"/>
          </p:nvPr>
        </p:nvSpPr>
        <p:spPr>
          <a:xfrm>
            <a:off x="1749425" y="0"/>
            <a:ext cx="11255375" cy="1347788"/>
          </a:xfrm>
        </p:spPr>
        <p:txBody>
          <a:bodyPr lIns="50797" tIns="50797" rIns="50797" bIns="50797"/>
          <a:lstStyle/>
          <a:p>
            <a:pPr eaLnBrk="1" hangingPunct="1"/>
            <a:r>
              <a:rPr lang="ru-RU" altLang="ru-RU" sz="4400" b="1" dirty="0" smtClean="0"/>
              <a:t>Что делать?</a:t>
            </a:r>
            <a:endParaRPr lang="en-GB" altLang="ru-RU" sz="4400" dirty="0" smtClean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46383" y="2140496"/>
            <a:ext cx="10904016" cy="780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Внедрение Национального Кодекса НАЭН в практику публичной отчетности и оценки российских компаний через признание стандарта регуляторами  финансового рынка и рынка ценных бумаг 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Включение рекомендаций по использованию международных стандартов в нормативные документы бирж, банков , государственных регуляторов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Включение международных стандартов в практику подготовки объектов к лицензированию (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Роснедра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), учет оценки по международным стандартам при расчете стартового размера разового платежа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Использование стандартов при разработке инвестиционных программ российских регионов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спользование международных стандартов в целях государственной оценки МСБ России и актуализации Государственного баланса запасов  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Создание системы финансовой поддержки малого и среднего бизнеса в сфере недропользования, основанной на применении международных стандартов оценки минеральных активов 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Дальнейшее признание российского стандарта со стороны зарубежных фондовых и банковских институтов, финансовых регуляторов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Актуализация Кодекса с учетом изменений в Шаблоне 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RIRSCO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пересмотр принципов гармонизации с государственной классификацией.    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9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BBDFE71E-8C84-4B1B-A844-021BC213D02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12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 idx="4294967295"/>
          </p:nvPr>
        </p:nvSpPr>
        <p:spPr>
          <a:xfrm>
            <a:off x="1749425" y="0"/>
            <a:ext cx="11255375" cy="1347788"/>
          </a:xfrm>
        </p:spPr>
        <p:txBody>
          <a:bodyPr lIns="50797" tIns="50797" rIns="50797" bIns="50797"/>
          <a:lstStyle/>
          <a:p>
            <a:pPr eaLnBrk="1" hangingPunct="1"/>
            <a:r>
              <a:rPr lang="ru-RU" altLang="ru-RU" sz="4400" b="1" dirty="0" smtClean="0"/>
              <a:t>Что менять в Кодексе?</a:t>
            </a:r>
            <a:endParaRPr lang="en-GB" altLang="ru-RU" sz="4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186"/>
            <a:ext cx="12448240" cy="53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9792" y="1685502"/>
            <a:ext cx="10904016" cy="58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00B050"/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Критически важное положение связано с использованием для оценки запасов геологической информации, прошедшей российскую государственную экспертизу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ru-RU" sz="24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0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BBDFE71E-8C84-4B1B-A844-021BC213D02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13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 idx="4294967295"/>
          </p:nvPr>
        </p:nvSpPr>
        <p:spPr>
          <a:xfrm>
            <a:off x="1749425" y="0"/>
            <a:ext cx="11255375" cy="1347788"/>
          </a:xfrm>
        </p:spPr>
        <p:txBody>
          <a:bodyPr lIns="50797" tIns="50797" rIns="50797" bIns="50797"/>
          <a:lstStyle/>
          <a:p>
            <a:pPr eaLnBrk="1" hangingPunct="1"/>
            <a:r>
              <a:rPr lang="ru-RU" altLang="ru-RU" sz="4400" b="1" dirty="0" smtClean="0"/>
              <a:t>Что менять в Кодексе?</a:t>
            </a:r>
            <a:endParaRPr lang="en-GB" altLang="ru-RU" sz="4400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6383" y="2140496"/>
            <a:ext cx="10904016" cy="780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2019г.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CRIRSCO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принимает актуализированный Шаблон отчетности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введение понятия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Exploration Target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детализация отчетности о результатах ГРР, формата отчетности 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t>Scoping Study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прогнозные ресурсы российской классификации  и их место в Кодексе НАЭН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российские запасы категории С2 – предполагаемые ресурсы или запасы по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CRIRSCO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гармонизация других российских категорий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взаимосвязь Кодекса НАЭН, определений и категорий ресурсов и запасов с   новой российской классификацией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детализация требований к отчетности по различным видам минерального сырья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ru-RU" sz="28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6ADAE0D3-EF6B-4556-BA07-784B94C9911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2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0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0"/>
            <a:ext cx="10874375" cy="1292225"/>
          </a:xfrm>
        </p:spPr>
        <p:txBody>
          <a:bodyPr lIns="50797" tIns="50797" rIns="50797" bIns="50797"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dirty="0" smtClean="0"/>
              <a:t>Цель</a:t>
            </a:r>
            <a:endParaRPr lang="en-GB" sz="4400" b="1" dirty="0" smtClean="0"/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57784" y="2140496"/>
            <a:ext cx="10872788" cy="4104456"/>
          </a:xfrm>
        </p:spPr>
        <p:txBody>
          <a:bodyPr lIns="130046" tIns="65023" rIns="130046" bIns="65023"/>
          <a:lstStyle/>
          <a:p>
            <a:pPr marL="365125" indent="0">
              <a:spcBef>
                <a:spcPts val="1800"/>
              </a:spcBef>
              <a:buSzPct val="130000"/>
              <a:buNone/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Основная цель оценки  по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современным международным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стандартам – получить и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предоставить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объективную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информацию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о ресурсах и запасах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инвесторам и субъектам рынка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всех этапах развития минерального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актива: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- ГРР (поиски, оценка, разведка)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Подсчет запасов и определение промышленной значимости</a:t>
            </a: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Технико-экономическая оценка и определение целесообразности инвестирования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-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Проектирование горнодобывающего предприятия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-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Эксплуатация месторождения</a:t>
            </a:r>
          </a:p>
          <a:p>
            <a:pPr marL="365125" indent="0">
              <a:spcBef>
                <a:spcPts val="1800"/>
              </a:spcBef>
              <a:buSzPct val="130000"/>
              <a:buNone/>
              <a:defRPr/>
            </a:pP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59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6ADAE0D3-EF6B-4556-BA07-784B94C9911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3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0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0"/>
            <a:ext cx="10874375" cy="1292225"/>
          </a:xfrm>
        </p:spPr>
        <p:txBody>
          <a:bodyPr lIns="50797" tIns="50797" rIns="50797" bIns="50797"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dirty="0" smtClean="0"/>
              <a:t>Комитет и страны</a:t>
            </a:r>
            <a:endParaRPr lang="en-GB" sz="4400" b="1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3688" y="2390774"/>
            <a:ext cx="9278912" cy="683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CRIRSCO -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Комитет по международным стандартам отчетности о запасах ТПИ </a:t>
            </a:r>
          </a:p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Шаблон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CRIRSCO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- минимальный стандарт для публичной отчетности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Страны: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Австралия – Кодекс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JORC 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ЮАР – Кодекс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SAMREC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Европа – Кодекс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PERC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Россия – Кодекс НАЭН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Чили – Кодекс сертификации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Канада – Стандарт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CIM 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ША – Руководство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SME</a:t>
            </a: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Бразилия 2014, Монголия 2015, Казахстан 2016, Индонезия 2017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Турция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Колумбия 2018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Индия,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процессе присоединения –  Кыргызстан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</a:t>
            </a:r>
            <a:endParaRPr lang="ru-RU" sz="1800" dirty="0">
              <a:solidFill>
                <a:schemeClr val="tx1"/>
              </a:solidFill>
            </a:endParaRP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marL="290513" indent="-290513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9707" y="4124586"/>
            <a:ext cx="3314038" cy="45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www.jorc.or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140" y="4791697"/>
            <a:ext cx="100266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crirsco.com/logos/1904icm_logo.gif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9596" y="7253064"/>
            <a:ext cx="319087" cy="41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crirsco.com/logos/perc.gif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3525" y="5648720"/>
            <a:ext cx="114554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71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6ADAE0D3-EF6B-4556-BA07-784B94C9911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4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0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0"/>
            <a:ext cx="10874375" cy="1292225"/>
          </a:xfrm>
        </p:spPr>
        <p:txBody>
          <a:bodyPr lIns="50797" tIns="50797" rIns="50797" bIns="50797"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dirty="0" smtClean="0"/>
              <a:t>Комитет и шаблон</a:t>
            </a:r>
            <a:endParaRPr lang="en-GB" sz="4400" b="1" dirty="0" smtClean="0"/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57784" y="2140496"/>
            <a:ext cx="10872788" cy="7080498"/>
          </a:xfrm>
        </p:spPr>
        <p:txBody>
          <a:bodyPr lIns="130046" tIns="65023" rIns="130046" bIns="65023"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Основная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цель </a:t>
            </a:r>
            <a:r>
              <a:rPr lang="en-US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CRIRSCO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– содействовать распространению наилучших практик в оценке ресурсов и запасов ТПИ, устанавливать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международный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консенсус по стандартам отчетности </a:t>
            </a:r>
          </a:p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Шаблон </a:t>
            </a:r>
            <a:r>
              <a:rPr lang="en-GB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CRIRSCO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Является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руководством для стран, которые хотят разработать систему отчетности или  обновить существующие системы для достижения сопоставимости с международными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стандартами.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Предоставляет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минимальный набор стандартов, рекомендаций, пояснений и определений, которые ложатся в основу национальных отчетных систем (кодексов) семейства </a:t>
            </a:r>
            <a:r>
              <a:rPr lang="en-US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CRIRSCO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Покрывает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потребности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инвесторов и рынка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в части публичной отчетности о ГРР, минеральных ресурсах и запасах,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 не отвечает целям государственной отчетности о запасах 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89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6ADAE0D3-EF6B-4556-BA07-784B94C9911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5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0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0"/>
            <a:ext cx="10874375" cy="1292225"/>
          </a:xfrm>
        </p:spPr>
        <p:txBody>
          <a:bodyPr lIns="50797" tIns="50797" rIns="50797" bIns="50797"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dirty="0" smtClean="0"/>
              <a:t>Принципы</a:t>
            </a:r>
            <a:endParaRPr lang="en-GB" sz="4400" b="1" dirty="0" smtClean="0"/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57784" y="2140496"/>
            <a:ext cx="10872788" cy="7080498"/>
          </a:xfrm>
        </p:spPr>
        <p:txBody>
          <a:bodyPr lIns="130046" tIns="65023" rIns="130046" bIns="65023"/>
          <a:lstStyle/>
          <a:p>
            <a:pPr marL="266700" indent="0" algn="ctr">
              <a:spcBef>
                <a:spcPct val="20000"/>
              </a:spcBef>
              <a:buClr>
                <a:schemeClr val="tx1"/>
              </a:buClr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Международные стандарты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ресурсах и запасах –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коммерческая оценка и  информирование инвесторов и их консультантов посредством публичной отчетности на основе следующих базовых принципов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Прозрачность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транспарентность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достаточное количество ясной и однозначно понимаемой информации)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Значимость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(вся существенная информация, позволяющая формировать обоснованные и взвешенные суждения относительно результатов разведки, оценки ресурсов и запасов)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Компетентность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(специалисты, имеющие надлежащую квалификацию и опыт, на которых распространяются кодексы профессиональной этики – членство в независимых профессиональных объединениях, отсутствие неоправданного стороннего влияния, комментарии по всем важным аспектам и раскрытие допущений )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endParaRPr lang="ru-RU" sz="2400" dirty="0">
              <a:solidFill>
                <a:schemeClr val="accent2"/>
              </a:solidFill>
            </a:endParaRPr>
          </a:p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36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6ADAE0D3-EF6B-4556-BA07-784B94C9911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6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0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0"/>
            <a:ext cx="10874375" cy="1292225"/>
          </a:xfrm>
        </p:spPr>
        <p:txBody>
          <a:bodyPr lIns="50797" tIns="50797" rIns="50797" bIns="50797"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dirty="0" smtClean="0"/>
              <a:t>Основные принципы</a:t>
            </a:r>
            <a:endParaRPr lang="en-GB" sz="4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97744" y="2212504"/>
            <a:ext cx="1144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0" indent="-290513" algn="ctr">
              <a:spcBef>
                <a:spcPct val="20000"/>
              </a:spcBef>
              <a:buClr>
                <a:srgbClr val="000000"/>
              </a:buClr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Международные стандарты отчетности и национальные кодексы стран-членов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CRIRSCO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 базируются на единых принципах определения ресурсов и запасов с учетом модифицирующих факторов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808" y="3412833"/>
            <a:ext cx="10513168" cy="553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97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6ADAE0D3-EF6B-4556-BA07-784B94C9911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7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0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0"/>
            <a:ext cx="10874375" cy="1292225"/>
          </a:xfrm>
        </p:spPr>
        <p:txBody>
          <a:bodyPr lIns="50797" tIns="50797" rIns="50797" bIns="50797"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dirty="0"/>
              <a:t>И</a:t>
            </a:r>
            <a:r>
              <a:rPr lang="ru-RU" sz="4400" b="1" dirty="0" smtClean="0"/>
              <a:t>стория</a:t>
            </a:r>
            <a:endParaRPr lang="en-GB" sz="4400" b="1" dirty="0" smtClean="0"/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57784" y="2140496"/>
            <a:ext cx="10872788" cy="6624736"/>
          </a:xfrm>
        </p:spPr>
        <p:txBody>
          <a:bodyPr lIns="130046" tIns="65023" rIns="130046" bIns="65023"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Исторические этапы оценки минеральных активов по международным стандартам на российском рынке объектов недропользования: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accent2"/>
                </a:solidFill>
              </a:rPr>
              <a:t> 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1992-2000 – профессиональные оценки зарубежных консультантов в процессе изучения возможных объектов инвестирования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     2000-2011 – использование зарубежных стандартов, преимущественно кодекса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JORC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Субъекты оценки  - преимущественно крупные российские сырьевые  компании и международные консалтинговые компании, цели оценки  - сделки по сырьевым активам,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IPO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отчетность по международным стандартам. Гармонизация российской и зарубежной классификации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     2011 – далее – появление национального российского Кодекса НАЭН, вступление России в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CRIRSCO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признание ОЭРН в качестве независимого профессионального объединения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607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6ADAE0D3-EF6B-4556-BA07-784B94C9911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8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0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0"/>
            <a:ext cx="10874375" cy="1292225"/>
          </a:xfrm>
        </p:spPr>
        <p:txBody>
          <a:bodyPr lIns="50797" tIns="50797" rIns="50797" bIns="50797"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dirty="0" smtClean="0"/>
              <a:t>Кодекс НАЭН и признание </a:t>
            </a:r>
            <a:endParaRPr lang="en-GB" sz="4400" b="1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1" y="3492972"/>
            <a:ext cx="10834768" cy="52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Титул кодек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4" y="6100936"/>
            <a:ext cx="4104456" cy="291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1492424"/>
            <a:ext cx="7411070" cy="2000548"/>
          </a:xfrm>
          <a:prstGeom prst="rect">
            <a:avLst/>
          </a:prstGeom>
          <a:solidFill>
            <a:srgbClr val="38629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defTabSz="896938" eaLnBrk="1" hangingPunct="1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tabLst>
                <a:tab pos="361950" algn="l"/>
              </a:tabLs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Кодекс НАЭН признан:</a:t>
            </a:r>
          </a:p>
          <a:p>
            <a:pPr marL="358775" indent="-358775" defTabSz="896938" eaLnBrk="1" hangingPunct="1">
              <a:spcBef>
                <a:spcPct val="3000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Европейским управлением по надзору за рынками ценных бумаг (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ESMA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 defTabSz="896938" eaLnBrk="1" hangingPunct="1">
              <a:spcBef>
                <a:spcPct val="3000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Канадской комиссией по регулированию рынка ценных бумаг (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" name="Picture 4" descr="C:\2 My Documents 01-01-2008\Доклады\Круглый стол Межд отчетность НАЭН 2012\Доклад - Малухин Г\ESM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4" y="1918817"/>
            <a:ext cx="28098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2 My Documents 01-01-2008\Доклады\Круглый стол Межд отчетность НАЭН 2012\Доклад - Малухин Г\CSA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441" y="2716560"/>
            <a:ext cx="30511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244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r" defTabSz="1300163">
              <a:defRPr/>
            </a:pPr>
            <a:fld id="{BBDFE71E-8C84-4B1B-A844-021BC213D029}" type="slidenum"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300163">
                <a:defRPr/>
              </a:pPr>
              <a:t>9</a:t>
            </a:fld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 idx="4294967295"/>
          </p:nvPr>
        </p:nvSpPr>
        <p:spPr>
          <a:xfrm>
            <a:off x="1749425" y="0"/>
            <a:ext cx="11255375" cy="1347788"/>
          </a:xfrm>
        </p:spPr>
        <p:txBody>
          <a:bodyPr lIns="50797" tIns="50797" rIns="50797" bIns="50797"/>
          <a:lstStyle/>
          <a:p>
            <a:pPr eaLnBrk="1" hangingPunct="1"/>
            <a:r>
              <a:rPr lang="ru-RU" altLang="ru-RU" sz="4400" b="1" dirty="0" smtClean="0"/>
              <a:t>Что имеем?</a:t>
            </a:r>
            <a:endParaRPr lang="en-GB" altLang="ru-RU" sz="4400" dirty="0" smtClean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25736" y="2140496"/>
            <a:ext cx="1130525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Национальная организация по отчетности о ресурсах и запасах ТПИ (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NRO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 - ОЭРН, членство в С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RIRSCO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Признанная международным сообществом независимая профессиональная организация (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RPO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 - ОЭРН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Национальный кодекс отчетности по ресурсам и запасам ТПИ, соотве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ствующий Шаблону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CRIRSCO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- Кодекс НАЭН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Руководство по гармонизации стандартов отчетности России и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CRIRSCO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Международное признание Кодекса НАЭН в качестве стандарта отчетности со стороны финансовых регуляторов (Европейское управление по надзору за рынками ценных бумаг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ESMA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комиссии по регулированию  ценных бумаг округов Онтарио и Британская Колумбия – Канада) </a:t>
            </a:r>
          </a:p>
          <a:p>
            <a:pPr marL="290513" indent="-290513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Перспективы использования Кодекса НАЭН странами СНГ   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90513" indent="-2905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9881</TotalTime>
  <Pages>0</Pages>
  <Words>966</Words>
  <Characters>0</Characters>
  <Application>Microsoft Office PowerPoint</Application>
  <PresentationFormat>Произвольный</PresentationFormat>
  <Lines>0</Lines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Wingdings</vt:lpstr>
      <vt:lpstr>ヒラギノ角ゴ ProN W3</vt:lpstr>
      <vt:lpstr>Title &amp; Bullets</vt:lpstr>
      <vt:lpstr>Title &amp; Bullets - 2 Column</vt:lpstr>
      <vt:lpstr>Кодекс НАЭН: текущий статус и актуализация</vt:lpstr>
      <vt:lpstr> Цель</vt:lpstr>
      <vt:lpstr> Комитет и страны</vt:lpstr>
      <vt:lpstr> Комитет и шаблон</vt:lpstr>
      <vt:lpstr> Принципы</vt:lpstr>
      <vt:lpstr> Основные принципы</vt:lpstr>
      <vt:lpstr> История</vt:lpstr>
      <vt:lpstr> Кодекс НАЭН и признание </vt:lpstr>
      <vt:lpstr>Что имеем?</vt:lpstr>
      <vt:lpstr>Что мешает?</vt:lpstr>
      <vt:lpstr>Что делать?</vt:lpstr>
      <vt:lpstr>Что менять в Кодексе?</vt:lpstr>
      <vt:lpstr>Что менять в Кодексе?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Ильин Олег Витальевич</cp:lastModifiedBy>
  <cp:revision>411</cp:revision>
  <dcterms:modified xsi:type="dcterms:W3CDTF">2021-05-18T13:08:39Z</dcterms:modified>
</cp:coreProperties>
</file>